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5" r:id="rId3"/>
    <p:sldId id="258" r:id="rId4"/>
    <p:sldId id="260" r:id="rId5"/>
    <p:sldId id="266" r:id="rId6"/>
    <p:sldId id="271" r:id="rId7"/>
    <p:sldId id="269" r:id="rId8"/>
    <p:sldId id="272" r:id="rId9"/>
    <p:sldId id="278" r:id="rId10"/>
    <p:sldId id="262" r:id="rId11"/>
    <p:sldId id="280" r:id="rId12"/>
    <p:sldId id="279" r:id="rId13"/>
    <p:sldId id="264" r:id="rId14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73"/>
    <p:restoredTop sz="94674"/>
  </p:normalViewPr>
  <p:slideViewPr>
    <p:cSldViewPr snapToGrid="0" snapToObjects="1">
      <p:cViewPr varScale="1">
        <p:scale>
          <a:sx n="93" d="100"/>
          <a:sy n="93" d="100"/>
        </p:scale>
        <p:origin x="20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F9F07-D5BC-A74F-BC1A-417FCC5033F3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66826-F839-E643-8F18-9E8D58AE2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26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F9F07-D5BC-A74F-BC1A-417FCC5033F3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66826-F839-E643-8F18-9E8D58AE2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587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25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F9F07-D5BC-A74F-BC1A-417FCC5033F3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66826-F839-E643-8F18-9E8D58AE2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46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F9F07-D5BC-A74F-BC1A-417FCC5033F3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66826-F839-E643-8F18-9E8D58AE21E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AF82D9-2B12-0042-BA86-2CBA21CF4C32}"/>
              </a:ext>
            </a:extLst>
          </p:cNvPr>
          <p:cNvSpPr/>
          <p:nvPr userDrawn="1"/>
        </p:nvSpPr>
        <p:spPr>
          <a:xfrm>
            <a:off x="628650" y="6421394"/>
            <a:ext cx="788670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/>
              <a:t>SCS_3253_010 Machine Learning Final Project : </a:t>
            </a:r>
            <a:r>
              <a:rPr lang="en-CA" dirty="0"/>
              <a:t>Cao, J., Zubicek, D., Golestani, A., Bakshi, K and Ferguson, F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656521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F9F07-D5BC-A74F-BC1A-417FCC5033F3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66826-F839-E643-8F18-9E8D58AE2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46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F9F07-D5BC-A74F-BC1A-417FCC5033F3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66826-F839-E643-8F18-9E8D58AE2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97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F9F07-D5BC-A74F-BC1A-417FCC5033F3}" type="datetimeFigureOut">
              <a:rPr lang="en-US" smtClean="0"/>
              <a:t>4/15/19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66826-F839-E643-8F18-9E8D58AE2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58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F9F07-D5BC-A74F-BC1A-417FCC5033F3}" type="datetimeFigureOut">
              <a:rPr lang="en-US" smtClean="0"/>
              <a:t>4/15/19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66826-F839-E643-8F18-9E8D58AE2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78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F9F07-D5BC-A74F-BC1A-417FCC5033F3}" type="datetimeFigureOut">
              <a:rPr lang="en-US" smtClean="0"/>
              <a:t>4/15/19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66826-F839-E643-8F18-9E8D58AE2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07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F9F07-D5BC-A74F-BC1A-417FCC5033F3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66826-F839-E643-8F18-9E8D58AE2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98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F9F07-D5BC-A74F-BC1A-417FCC5033F3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66826-F839-E643-8F18-9E8D58AE2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83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71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F9F07-D5BC-A74F-BC1A-417FCC5033F3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66826-F839-E643-8F18-9E8D58AE2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0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5778C-B184-524F-942A-2951DDFB7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6268" y="2339926"/>
            <a:ext cx="6858000" cy="1645220"/>
          </a:xfrm>
        </p:spPr>
        <p:txBody>
          <a:bodyPr>
            <a:noAutofit/>
          </a:bodyPr>
          <a:lstStyle/>
          <a:p>
            <a:r>
              <a:rPr lang="en-CA" sz="4800" b="1" dirty="0"/>
              <a:t>Bank Marketing Campaign</a:t>
            </a:r>
            <a:endParaRPr lang="en-CA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811DFC-B6F5-6B4F-96B0-FC0D3AEE75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604" y="5372471"/>
            <a:ext cx="8636274" cy="1008873"/>
          </a:xfrm>
        </p:spPr>
        <p:txBody>
          <a:bodyPr>
            <a:normAutofit fontScale="92500"/>
          </a:bodyPr>
          <a:lstStyle/>
          <a:p>
            <a:pPr algn="l"/>
            <a:r>
              <a:rPr lang="en-CA" b="1" dirty="0"/>
              <a:t>SCS_3253_010 Machine Learning</a:t>
            </a:r>
          </a:p>
          <a:p>
            <a:pPr algn="l"/>
            <a:r>
              <a:rPr lang="en-CA" b="1" dirty="0"/>
              <a:t>Final Project : </a:t>
            </a:r>
            <a:r>
              <a:rPr lang="en-CA" dirty="0"/>
              <a:t>Cao, J., Zubicek, D., Golestani, A., Bakshi, K and Ferguson, F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899617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A3BD-2CEF-0D4C-ADE7-23615CDB3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Models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8C120-BAAA-7F40-AFCB-A975DA6C1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62628"/>
            <a:ext cx="7886700" cy="2323042"/>
          </a:xfrm>
        </p:spPr>
        <p:txBody>
          <a:bodyPr>
            <a:normAutofit/>
          </a:bodyPr>
          <a:lstStyle/>
          <a:p>
            <a:r>
              <a:rPr lang="en-US" sz="2000" dirty="0"/>
              <a:t>Using Pipeline and </a:t>
            </a:r>
            <a:r>
              <a:rPr lang="en-US" sz="2000" dirty="0" err="1"/>
              <a:t>GridSearchCV</a:t>
            </a:r>
            <a:r>
              <a:rPr lang="en-US" sz="2000" dirty="0"/>
              <a:t> with five folds we built five models:</a:t>
            </a:r>
          </a:p>
          <a:p>
            <a:pPr lvl="1"/>
            <a:r>
              <a:rPr lang="en-US" sz="1600" dirty="0"/>
              <a:t>K-Nearest Neighbor (KNN)</a:t>
            </a:r>
          </a:p>
          <a:p>
            <a:pPr lvl="1"/>
            <a:r>
              <a:rPr lang="en-US" sz="1600" dirty="0"/>
              <a:t>Support Vector Machine (SVC)</a:t>
            </a:r>
          </a:p>
          <a:p>
            <a:pPr lvl="1"/>
            <a:r>
              <a:rPr lang="en-US" sz="1600" dirty="0"/>
              <a:t>Random Forest (RFC)</a:t>
            </a:r>
          </a:p>
          <a:p>
            <a:pPr lvl="1"/>
            <a:r>
              <a:rPr lang="en-US" sz="1600" dirty="0"/>
              <a:t>Gradient Boosting (GBC)</a:t>
            </a:r>
          </a:p>
          <a:p>
            <a:pPr lvl="1"/>
            <a:r>
              <a:rPr lang="en-US" sz="1600" dirty="0"/>
              <a:t>Deep Neural Network (DNN, Note: Did not use pipeline and parameter grid)</a:t>
            </a:r>
          </a:p>
        </p:txBody>
      </p:sp>
    </p:spTree>
    <p:extLst>
      <p:ext uri="{BB962C8B-B14F-4D97-AF65-F5344CB8AC3E}">
        <p14:creationId xmlns:p14="http://schemas.microsoft.com/office/powerpoint/2010/main" val="3281294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A3BD-2CEF-0D4C-ADE7-23615CDB3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Models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8C120-BAAA-7F40-AFCB-A975DA6C1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62628"/>
            <a:ext cx="7886700" cy="2323042"/>
          </a:xfrm>
        </p:spPr>
        <p:txBody>
          <a:bodyPr>
            <a:normAutofit/>
          </a:bodyPr>
          <a:lstStyle/>
          <a:p>
            <a:r>
              <a:rPr lang="en-US" sz="2000" dirty="0"/>
              <a:t>Results baseline (unbalanced) classes: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4837E29-238B-1241-8C38-595B450CDFD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673" y="1719580"/>
          <a:ext cx="8562108" cy="341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982">
                  <a:extLst>
                    <a:ext uri="{9D8B030D-6E8A-4147-A177-3AD203B41FA5}">
                      <a16:colId xmlns:a16="http://schemas.microsoft.com/office/drawing/2014/main" val="3160133127"/>
                    </a:ext>
                  </a:extLst>
                </a:gridCol>
                <a:gridCol w="2964106">
                  <a:extLst>
                    <a:ext uri="{9D8B030D-6E8A-4147-A177-3AD203B41FA5}">
                      <a16:colId xmlns:a16="http://schemas.microsoft.com/office/drawing/2014/main" val="3489441584"/>
                    </a:ext>
                  </a:extLst>
                </a:gridCol>
                <a:gridCol w="1538621">
                  <a:extLst>
                    <a:ext uri="{9D8B030D-6E8A-4147-A177-3AD203B41FA5}">
                      <a16:colId xmlns:a16="http://schemas.microsoft.com/office/drawing/2014/main" val="3333399392"/>
                    </a:ext>
                  </a:extLst>
                </a:gridCol>
                <a:gridCol w="1136073">
                  <a:extLst>
                    <a:ext uri="{9D8B030D-6E8A-4147-A177-3AD203B41FA5}">
                      <a16:colId xmlns:a16="http://schemas.microsoft.com/office/drawing/2014/main" val="1311082958"/>
                    </a:ext>
                  </a:extLst>
                </a:gridCol>
                <a:gridCol w="1080654">
                  <a:extLst>
                    <a:ext uri="{9D8B030D-6E8A-4147-A177-3AD203B41FA5}">
                      <a16:colId xmlns:a16="http://schemas.microsoft.com/office/drawing/2014/main" val="3540871901"/>
                    </a:ext>
                  </a:extLst>
                </a:gridCol>
                <a:gridCol w="983672">
                  <a:extLst>
                    <a:ext uri="{9D8B030D-6E8A-4147-A177-3AD203B41FA5}">
                      <a16:colId xmlns:a16="http://schemas.microsoft.com/office/drawing/2014/main" val="645779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Best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5538"/>
                  </a:ext>
                </a:extLst>
              </a:tr>
              <a:tr h="25908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KNN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neighbors: 5, </a:t>
                      </a:r>
                      <a:r>
                        <a:rPr lang="en-CA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pca</a:t>
                      </a:r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components: 28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97%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88.73%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1515768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24%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08840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SVM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pca</a:t>
                      </a:r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components: 30, C: 1, gamma: 1e-07, kernel: linear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98%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89.83%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2698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26%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09332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RFC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CA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pca</a:t>
                      </a:r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components: 34, estimators: 200, 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97%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89.61%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390831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28%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461025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GBC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learning rate: 0.1, </a:t>
                      </a:r>
                      <a:r>
                        <a:rPr lang="en-CA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pca</a:t>
                      </a:r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components: 39, estimators: 200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96%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89.54%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32990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36%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595182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DNN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1 input layer, 2 hidden layers and 1 output layer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96%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88.73%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423924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34%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491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064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A3BD-2CEF-0D4C-ADE7-23615CDB3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Models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8C120-BAAA-7F40-AFCB-A975DA6C1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62628"/>
            <a:ext cx="7886700" cy="2323042"/>
          </a:xfrm>
        </p:spPr>
        <p:txBody>
          <a:bodyPr>
            <a:normAutofit/>
          </a:bodyPr>
          <a:lstStyle/>
          <a:p>
            <a:r>
              <a:rPr lang="en-US" sz="2000" dirty="0"/>
              <a:t>Results balanced classes: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4837E29-238B-1241-8C38-595B450CD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89854"/>
              </p:ext>
            </p:extLst>
          </p:nvPr>
        </p:nvGraphicFramePr>
        <p:xfrm>
          <a:off x="221673" y="1719580"/>
          <a:ext cx="8562108" cy="341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982">
                  <a:extLst>
                    <a:ext uri="{9D8B030D-6E8A-4147-A177-3AD203B41FA5}">
                      <a16:colId xmlns:a16="http://schemas.microsoft.com/office/drawing/2014/main" val="3160133127"/>
                    </a:ext>
                  </a:extLst>
                </a:gridCol>
                <a:gridCol w="2964106">
                  <a:extLst>
                    <a:ext uri="{9D8B030D-6E8A-4147-A177-3AD203B41FA5}">
                      <a16:colId xmlns:a16="http://schemas.microsoft.com/office/drawing/2014/main" val="3489441584"/>
                    </a:ext>
                  </a:extLst>
                </a:gridCol>
                <a:gridCol w="1538621">
                  <a:extLst>
                    <a:ext uri="{9D8B030D-6E8A-4147-A177-3AD203B41FA5}">
                      <a16:colId xmlns:a16="http://schemas.microsoft.com/office/drawing/2014/main" val="3333399392"/>
                    </a:ext>
                  </a:extLst>
                </a:gridCol>
                <a:gridCol w="1136073">
                  <a:extLst>
                    <a:ext uri="{9D8B030D-6E8A-4147-A177-3AD203B41FA5}">
                      <a16:colId xmlns:a16="http://schemas.microsoft.com/office/drawing/2014/main" val="1311082958"/>
                    </a:ext>
                  </a:extLst>
                </a:gridCol>
                <a:gridCol w="1080654">
                  <a:extLst>
                    <a:ext uri="{9D8B030D-6E8A-4147-A177-3AD203B41FA5}">
                      <a16:colId xmlns:a16="http://schemas.microsoft.com/office/drawing/2014/main" val="3540871901"/>
                    </a:ext>
                  </a:extLst>
                </a:gridCol>
                <a:gridCol w="983672">
                  <a:extLst>
                    <a:ext uri="{9D8B030D-6E8A-4147-A177-3AD203B41FA5}">
                      <a16:colId xmlns:a16="http://schemas.microsoft.com/office/drawing/2014/main" val="645779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Best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5538"/>
                  </a:ext>
                </a:extLst>
              </a:tr>
              <a:tr h="25908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KNN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neighbors: 5, </a:t>
                      </a:r>
                      <a:r>
                        <a:rPr lang="en-CA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pca</a:t>
                      </a:r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components: 28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80%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77.60%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1515768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75%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08840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SVM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pca</a:t>
                      </a:r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components: 30, C: 1, gamma: 1e-07, kernel: linear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82%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81.82%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2698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81%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09332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RFC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CA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pca</a:t>
                      </a:r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components: 34, estimators: 200, 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82%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82.99%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390831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84%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461025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GBC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learning rate: 0.1, </a:t>
                      </a:r>
                      <a:r>
                        <a:rPr lang="en-CA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pca</a:t>
                      </a:r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components: 39, estimators: 200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83%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82.96%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32990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83%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595182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DNN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1 input layer, 2 hidden layers and 1 output layer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81%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85.19%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423924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90%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491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519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ABEA-9428-4B49-A682-AD1BEB7BB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C0240-7A99-3C46-9189-687CF022E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47887"/>
            <a:ext cx="7886700" cy="4929077"/>
          </a:xfrm>
        </p:spPr>
        <p:txBody>
          <a:bodyPr>
            <a:normAutofit/>
          </a:bodyPr>
          <a:lstStyle/>
          <a:p>
            <a:r>
              <a:rPr lang="en-US" dirty="0"/>
              <a:t>Deep Neural Network outperformed all other classifiers.</a:t>
            </a:r>
          </a:p>
          <a:p>
            <a:r>
              <a:rPr lang="en-US" dirty="0"/>
              <a:t>Balancing classes reduced accuracy but also reduced overfitting and increased recall.</a:t>
            </a:r>
          </a:p>
        </p:txBody>
      </p:sp>
    </p:spTree>
    <p:extLst>
      <p:ext uri="{BB962C8B-B14F-4D97-AF65-F5344CB8AC3E}">
        <p14:creationId xmlns:p14="http://schemas.microsoft.com/office/powerpoint/2010/main" val="1291813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5911-28A8-DC4B-B6FA-673B6DF6A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 Marketing Campaign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BE969-C28B-484E-8210-804229BF4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The data is related with direct marketing campaigns (phone calls) of a Portuguese banking institution. The classification goal is to predict if the client will subscribe a term deposit (variable y).</a:t>
            </a:r>
          </a:p>
          <a:p>
            <a:r>
              <a:rPr lang="en-CA" sz="2400" dirty="0"/>
              <a:t>This is a well known dataset from the UCI Machine Learning Repository.  The data is from a marketing campaign designed to pick customers with a higher than normal propensity to uptake a term deposit offer. A term deposit is a deposit that a financial institution offers with a high fixed rate and a fixed maturity date.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9315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174F3-7079-5643-8155-E297BE23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1BF62-480A-2445-B815-27ED38B944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CA" sz="2400" dirty="0"/>
              <a:t>There are two datasets that we investigated:</a:t>
            </a:r>
          </a:p>
          <a:p>
            <a:pPr marL="676275" lvl="1" indent="-309563">
              <a:buFont typeface="+mj-lt"/>
              <a:buAutoNum type="arabicPeriod"/>
            </a:pPr>
            <a:r>
              <a:rPr lang="en-CA" dirty="0"/>
              <a:t>bank-</a:t>
            </a:r>
            <a:r>
              <a:rPr lang="en-CA" dirty="0" err="1"/>
              <a:t>full.csv</a:t>
            </a:r>
            <a:r>
              <a:rPr lang="en-CA" dirty="0"/>
              <a:t> with all 45211 observations</a:t>
            </a:r>
          </a:p>
          <a:p>
            <a:pPr marL="676275" lvl="1" indent="-309563">
              <a:buFont typeface="+mj-lt"/>
              <a:buAutoNum type="arabicPeriod"/>
            </a:pPr>
            <a:r>
              <a:rPr lang="en-CA" dirty="0" err="1"/>
              <a:t>bank.csv</a:t>
            </a:r>
            <a:r>
              <a:rPr lang="en-CA" dirty="0"/>
              <a:t> with 10% of the examples (4521) </a:t>
            </a:r>
          </a:p>
          <a:p>
            <a:r>
              <a:rPr lang="en-CA" sz="2400" dirty="0"/>
              <a:t>The smallest dataset is provided to test more computationally demanding classifiers (e.g. SVM). The goal is to predict if the client will subscribe a term deposit (variable y).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E8580-72CE-574B-8DF9-735BFBC899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sz="1800" dirty="0"/>
              <a:t>Age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Job type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Marital status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Education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Credit default status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Average yearly balance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Mortgage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Personal loan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Contact type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Day of the month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Month of the year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Call duration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Number of contacts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Days since last contact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Number of contacts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Previous campaign outcome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Label: Opened Term Deposit</a:t>
            </a:r>
          </a:p>
        </p:txBody>
      </p:sp>
    </p:spTree>
    <p:extLst>
      <p:ext uri="{BB962C8B-B14F-4D97-AF65-F5344CB8AC3E}">
        <p14:creationId xmlns:p14="http://schemas.microsoft.com/office/powerpoint/2010/main" val="3256831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A274AD-DFCC-7D41-83E3-102120E1D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7680"/>
            <a:ext cx="9144000" cy="3944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70AF3-C196-D84A-800B-01969B20A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Exploratory Data Analysis: Categoricals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26B9FD-346B-484E-BFE2-C0D6A8925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3461"/>
            <a:ext cx="7886700" cy="4351339"/>
          </a:xfrm>
        </p:spPr>
        <p:txBody>
          <a:bodyPr>
            <a:normAutofit/>
          </a:bodyPr>
          <a:lstStyle/>
          <a:p>
            <a:r>
              <a:rPr lang="en-US" sz="2400" dirty="0"/>
              <a:t>Countplot small categoricals by target (yes or no)</a:t>
            </a:r>
          </a:p>
        </p:txBody>
      </p:sp>
    </p:spTree>
    <p:extLst>
      <p:ext uri="{BB962C8B-B14F-4D97-AF65-F5344CB8AC3E}">
        <p14:creationId xmlns:p14="http://schemas.microsoft.com/office/powerpoint/2010/main" val="254309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5D938F-A71D-B741-B55C-A4B5112DE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664" y="1534771"/>
            <a:ext cx="9144000" cy="4958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D9F17-B93A-B64F-9655-AB4AA1143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Exploratory Data Analysis: Numericals</a:t>
            </a:r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B49E6569-01A3-F043-B5F4-E600B6FED5BE}"/>
              </a:ext>
            </a:extLst>
          </p:cNvPr>
          <p:cNvSpPr txBox="1">
            <a:spLocks/>
          </p:cNvSpPr>
          <p:nvPr/>
        </p:nvSpPr>
        <p:spPr>
          <a:xfrm>
            <a:off x="628650" y="1223461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Analysis of numericals by target (yes or no)</a:t>
            </a:r>
          </a:p>
        </p:txBody>
      </p:sp>
    </p:spTree>
    <p:extLst>
      <p:ext uri="{BB962C8B-B14F-4D97-AF65-F5344CB8AC3E}">
        <p14:creationId xmlns:p14="http://schemas.microsoft.com/office/powerpoint/2010/main" val="3552392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3B679F-499F-1E4B-AA8B-D9F11CF4E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600" y="0"/>
            <a:ext cx="72414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D9F17-B93A-B64F-9655-AB4AA1143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Pairplots</a:t>
            </a:r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B49E6569-01A3-F043-B5F4-E600B6FED5BE}"/>
              </a:ext>
            </a:extLst>
          </p:cNvPr>
          <p:cNvSpPr txBox="1">
            <a:spLocks/>
          </p:cNvSpPr>
          <p:nvPr/>
        </p:nvSpPr>
        <p:spPr>
          <a:xfrm>
            <a:off x="628650" y="1223461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age</a:t>
            </a:r>
          </a:p>
          <a:p>
            <a:r>
              <a:rPr lang="en-US" sz="2400" dirty="0"/>
              <a:t>balance</a:t>
            </a:r>
          </a:p>
          <a:p>
            <a:r>
              <a:rPr lang="en-US" sz="2400" dirty="0"/>
              <a:t>day</a:t>
            </a:r>
          </a:p>
          <a:p>
            <a:r>
              <a:rPr lang="en-US" sz="2400" dirty="0"/>
              <a:t>duration</a:t>
            </a:r>
          </a:p>
          <a:p>
            <a:r>
              <a:rPr lang="en-US" sz="2400" dirty="0"/>
              <a:t>campaign</a:t>
            </a:r>
          </a:p>
          <a:p>
            <a:r>
              <a:rPr lang="en-US" sz="2400" dirty="0" err="1"/>
              <a:t>pdays</a:t>
            </a:r>
            <a:endParaRPr lang="en-US" sz="2400" dirty="0"/>
          </a:p>
          <a:p>
            <a:r>
              <a:rPr lang="en-US" sz="2400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1791225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827164-1D8B-5D42-AC76-23A61ADD1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3826"/>
            <a:ext cx="9144000" cy="3781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00A5B3-D713-7E4A-8A09-EAD433B8A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Cluster analysis (k-Means and DBSCAN)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B8B9C-3F98-4C4F-B4BF-98CBF72AA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349"/>
            <a:ext cx="7886700" cy="4351339"/>
          </a:xfrm>
        </p:spPr>
        <p:txBody>
          <a:bodyPr>
            <a:normAutofit/>
          </a:bodyPr>
          <a:lstStyle/>
          <a:p>
            <a:r>
              <a:rPr lang="en-CA" sz="2400" dirty="0"/>
              <a:t>Derive inertia for </a:t>
            </a:r>
            <a:r>
              <a:rPr lang="en-CA" sz="2400" dirty="0" err="1"/>
              <a:t>KMean</a:t>
            </a:r>
            <a:r>
              <a:rPr lang="en-CA" sz="2400" dirty="0"/>
              <a:t> clustering—finding the best k</a:t>
            </a:r>
          </a:p>
        </p:txBody>
      </p:sp>
    </p:spTree>
    <p:extLst>
      <p:ext uri="{BB962C8B-B14F-4D97-AF65-F5344CB8AC3E}">
        <p14:creationId xmlns:p14="http://schemas.microsoft.com/office/powerpoint/2010/main" val="249899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529E99-3E0D-3F4D-B3E2-EB958F8FB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2714"/>
            <a:ext cx="9144000" cy="2612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00A5B3-D713-7E4A-8A09-EAD433B8A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Cluster analysis (K-Means and DBSCAN)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B8B9C-3F98-4C4F-B4BF-98CBF72AA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349"/>
            <a:ext cx="7886700" cy="4351339"/>
          </a:xfrm>
        </p:spPr>
        <p:txBody>
          <a:bodyPr>
            <a:normAutofit/>
          </a:bodyPr>
          <a:lstStyle/>
          <a:p>
            <a:r>
              <a:rPr lang="en-CA" sz="2400" dirty="0"/>
              <a:t>K-Means and DBSCAN Clustering—Balance and Age</a:t>
            </a:r>
          </a:p>
        </p:txBody>
      </p:sp>
    </p:spTree>
    <p:extLst>
      <p:ext uri="{BB962C8B-B14F-4D97-AF65-F5344CB8AC3E}">
        <p14:creationId xmlns:p14="http://schemas.microsoft.com/office/powerpoint/2010/main" val="3376357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67967A-23B2-6A4E-9B85-12862875C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6078"/>
            <a:ext cx="9144000" cy="2605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00A5B3-D713-7E4A-8A09-EAD433B8A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PCA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B8B9C-3F98-4C4F-B4BF-98CBF72AA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4349"/>
            <a:ext cx="7886700" cy="4351339"/>
          </a:xfrm>
        </p:spPr>
        <p:txBody>
          <a:bodyPr>
            <a:normAutofit/>
          </a:bodyPr>
          <a:lstStyle/>
          <a:p>
            <a:r>
              <a:rPr lang="en-CA" sz="2400" dirty="0"/>
              <a:t>Plot the explained variances</a:t>
            </a:r>
          </a:p>
        </p:txBody>
      </p:sp>
    </p:spTree>
    <p:extLst>
      <p:ext uri="{BB962C8B-B14F-4D97-AF65-F5344CB8AC3E}">
        <p14:creationId xmlns:p14="http://schemas.microsoft.com/office/powerpoint/2010/main" val="143380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1066</TotalTime>
  <Words>660</Words>
  <Application>Microsoft Macintosh PowerPoint</Application>
  <PresentationFormat>On-screen Show (4:3)</PresentationFormat>
  <Paragraphs>160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Bank Marketing Campaign</vt:lpstr>
      <vt:lpstr>Bank Marketing Campaign</vt:lpstr>
      <vt:lpstr>The Data Sets</vt:lpstr>
      <vt:lpstr>Exploratory Data Analysis: Categoricals</vt:lpstr>
      <vt:lpstr>Exploratory Data Analysis: Numericals</vt:lpstr>
      <vt:lpstr>Pairplots</vt:lpstr>
      <vt:lpstr>Cluster analysis (k-Means and DBSCAN)</vt:lpstr>
      <vt:lpstr>Cluster analysis (K-Means and DBSCAN)</vt:lpstr>
      <vt:lpstr>PCA Analysis</vt:lpstr>
      <vt:lpstr>Models and Results</vt:lpstr>
      <vt:lpstr>Models and Results</vt:lpstr>
      <vt:lpstr>Models and Results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Hair Salon Appointment No-shows.</dc:title>
  <dc:creator>office365</dc:creator>
  <cp:lastModifiedBy>office365</cp:lastModifiedBy>
  <cp:revision>45</cp:revision>
  <dcterms:created xsi:type="dcterms:W3CDTF">2018-08-04T16:40:24Z</dcterms:created>
  <dcterms:modified xsi:type="dcterms:W3CDTF">2019-04-16T03:25:41Z</dcterms:modified>
</cp:coreProperties>
</file>